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78" r:id="rId2"/>
    <p:sldId id="284" r:id="rId3"/>
    <p:sldId id="292" r:id="rId4"/>
    <p:sldId id="285" r:id="rId5"/>
    <p:sldId id="298" r:id="rId6"/>
    <p:sldId id="279" r:id="rId7"/>
    <p:sldId id="282" r:id="rId8"/>
    <p:sldId id="291" r:id="rId9"/>
    <p:sldId id="263" r:id="rId10"/>
    <p:sldId id="257" r:id="rId11"/>
    <p:sldId id="296" r:id="rId12"/>
    <p:sldId id="283" r:id="rId13"/>
    <p:sldId id="295" r:id="rId14"/>
    <p:sldId id="258" r:id="rId15"/>
    <p:sldId id="268" r:id="rId16"/>
    <p:sldId id="267" r:id="rId17"/>
    <p:sldId id="289" r:id="rId18"/>
    <p:sldId id="293" r:id="rId19"/>
    <p:sldId id="290" r:id="rId20"/>
    <p:sldId id="288" r:id="rId21"/>
    <p:sldId id="297" r:id="rId22"/>
    <p:sldId id="299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990000"/>
    <a:srgbClr val="339966"/>
    <a:srgbClr val="FF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49" autoAdjust="0"/>
  </p:normalViewPr>
  <p:slideViewPr>
    <p:cSldViewPr>
      <p:cViewPr>
        <p:scale>
          <a:sx n="82" d="100"/>
          <a:sy n="82" d="100"/>
        </p:scale>
        <p:origin x="-4110" y="-2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2926C-CDFE-4671-AF9E-E55C98503BDF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4F3A5-8F3A-4A98-91F9-F44B74BA9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09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8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68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4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7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Fumarole</a:t>
            </a:r>
            <a:r>
              <a:rPr lang="en-GB" baseline="0" dirty="0" smtClean="0"/>
              <a:t> area – 200m depth </a:t>
            </a:r>
            <a:r>
              <a:rPr lang="en-GB" baseline="0" smtClean="0"/>
              <a:t>200 degrees.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4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56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F3A5-8F3A-4A98-91F9-F44B74BA91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5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4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5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9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43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58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3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6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06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3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8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1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5572D-1E09-4451-97C7-5D83F89E2794}" type="datetimeFigureOut">
              <a:rPr lang="en-GB" smtClean="0"/>
              <a:t>17/05/2017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49475-960C-40E4-8E6B-C14BDFDD3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8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923" y="688216"/>
            <a:ext cx="9150710" cy="152349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Spatially constrained Bayesian inversion of 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frequency- </a:t>
            </a:r>
          </a:p>
          <a:p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and </a:t>
            </a:r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time-domain A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irborne </a:t>
            </a:r>
            <a:r>
              <a:rPr lang="en-IE" sz="3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ElectroMagnetic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data from </a:t>
            </a:r>
            <a:b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the </a:t>
            </a:r>
            <a:r>
              <a:rPr lang="en-IE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Tellus</a:t>
            </a:r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project</a:t>
            </a:r>
            <a:endParaRPr lang="en-GB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2274426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i="1" dirty="0" smtClean="0">
                <a:latin typeface="Calibri" panose="020F0502020204030204" pitchFamily="34" charset="0"/>
              </a:rPr>
              <a:t>Duygu Kiyan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r>
              <a:rPr lang="en-GB" sz="2000" i="1" dirty="0" smtClean="0">
                <a:latin typeface="Calibri" panose="020F0502020204030204" pitchFamily="34" charset="0"/>
              </a:rPr>
              <a:t>, Volker Rath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r>
              <a:rPr lang="en-GB" sz="2000" i="1" dirty="0" smtClean="0">
                <a:latin typeface="Calibri" panose="020F0502020204030204" pitchFamily="34" charset="0"/>
              </a:rPr>
              <a:t>, and Robert Delhaye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endParaRPr lang="en-GB" sz="2000" i="1" dirty="0"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5" y="2715766"/>
            <a:ext cx="842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aseline="30000" dirty="0" smtClean="0">
                <a:latin typeface="Calibri" panose="020F0502020204030204" pitchFamily="34" charset="0"/>
              </a:rPr>
              <a:t>1</a:t>
            </a:r>
            <a:r>
              <a:rPr lang="en-GB" sz="1600" i="1" dirty="0" smtClean="0">
                <a:latin typeface="Calibri" panose="020F0502020204030204" pitchFamily="34" charset="0"/>
              </a:rPr>
              <a:t>School of Cosmic Physics, Geophysics Section, Dublin Institute for Advanced Studies, Dublin, Ireland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47902"/>
            <a:ext cx="1872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16045" r="8532" b="14244"/>
          <a:stretch/>
        </p:blipFill>
        <p:spPr>
          <a:xfrm>
            <a:off x="5292080" y="3939902"/>
            <a:ext cx="2347945" cy="82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63888" y="3219822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 smtClean="0"/>
              <a:t>28 April, 2017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243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316" y="1185707"/>
            <a:ext cx="18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u="sng" dirty="0" smtClean="0"/>
              <a:t>Along Flight-Lines </a:t>
            </a:r>
          </a:p>
          <a:p>
            <a:r>
              <a:rPr lang="en-GB" u="sng" dirty="0" smtClean="0"/>
              <a:t>Plots</a:t>
            </a:r>
            <a:endParaRPr lang="en-GB" u="sn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4946" r="8182" b="4355"/>
          <a:stretch/>
        </p:blipFill>
        <p:spPr>
          <a:xfrm>
            <a:off x="2008141" y="627534"/>
            <a:ext cx="3165784" cy="19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r="7307"/>
          <a:stretch/>
        </p:blipFill>
        <p:spPr>
          <a:xfrm>
            <a:off x="5239063" y="709138"/>
            <a:ext cx="3778994" cy="180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102" y="-20538"/>
            <a:ext cx="3250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Visualisation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5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4269" b="3678"/>
          <a:stretch/>
        </p:blipFill>
        <p:spPr>
          <a:xfrm>
            <a:off x="6114312" y="-10490"/>
            <a:ext cx="3024336" cy="176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7307" r="8149" b="3506"/>
          <a:stretch/>
        </p:blipFill>
        <p:spPr>
          <a:xfrm>
            <a:off x="3295952" y="1372770"/>
            <a:ext cx="3583954" cy="19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70464" y="-164554"/>
            <a:ext cx="5380504" cy="857250"/>
          </a:xfrm>
        </p:spPr>
        <p:txBody>
          <a:bodyPr>
            <a:normAutofit/>
          </a:bodyPr>
          <a:lstStyle/>
          <a:p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6098" r="8056" b="3852"/>
          <a:stretch/>
        </p:blipFill>
        <p:spPr>
          <a:xfrm>
            <a:off x="8985" y="1359599"/>
            <a:ext cx="3560960" cy="19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6963" r="7963" b="4370"/>
          <a:stretch/>
        </p:blipFill>
        <p:spPr>
          <a:xfrm>
            <a:off x="3316048" y="3164566"/>
            <a:ext cx="3604912" cy="19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7308" r="7963" b="3679"/>
          <a:stretch/>
        </p:blipFill>
        <p:spPr>
          <a:xfrm>
            <a:off x="-6368" y="3164566"/>
            <a:ext cx="3610135" cy="19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953" y="709590"/>
            <a:ext cx="16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660066"/>
                </a:solidFill>
              </a:rPr>
              <a:t>PCA Analysis: </a:t>
            </a:r>
            <a:endParaRPr lang="en-GB" sz="2000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96" y="431606"/>
            <a:ext cx="566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660066"/>
                </a:solidFill>
              </a:rPr>
              <a:t>Remove High Fly data points: </a:t>
            </a:r>
            <a:r>
              <a:rPr lang="en-GB" sz="2000" dirty="0" smtClean="0"/>
              <a:t>e.g., radar data &gt; 70 m 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97640" y="99762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Flight Line: 1379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939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-20538"/>
            <a:ext cx="479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 Data – </a:t>
            </a:r>
            <a:r>
              <a:rPr lang="en-I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Tellus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A1 Block 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15394" y="1322072"/>
            <a:ext cx="5081940" cy="3697950"/>
            <a:chOff x="4015394" y="699990"/>
            <a:chExt cx="5081940" cy="3697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180" y="699990"/>
              <a:ext cx="2746154" cy="180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394" y="699990"/>
              <a:ext cx="2746155" cy="180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558340"/>
              <a:ext cx="3183804" cy="18396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5676" y="699990"/>
            <a:ext cx="3990752" cy="4298546"/>
            <a:chOff x="55676" y="699990"/>
            <a:chExt cx="3990752" cy="42985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6" y="699990"/>
              <a:ext cx="3910959" cy="403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70511" y="4659982"/>
              <a:ext cx="2175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00" dirty="0" smtClean="0"/>
                <a:t>(</a:t>
              </a:r>
              <a:r>
                <a:rPr lang="en-IE" sz="1600" i="1" dirty="0" smtClean="0"/>
                <a:t>from</a:t>
              </a:r>
              <a:r>
                <a:rPr lang="en-IE" sz="1600" dirty="0" smtClean="0"/>
                <a:t> Blake et al., 2016)</a:t>
              </a:r>
              <a:endParaRPr lang="en-IE" sz="16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16264" y="729686"/>
            <a:ext cx="462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 smtClean="0"/>
              <a:t>Maps of Apparent Resistivity Data derived from</a:t>
            </a:r>
          </a:p>
          <a:p>
            <a:pPr algn="ctr"/>
            <a:r>
              <a:rPr lang="en-IE" dirty="0" err="1" smtClean="0"/>
              <a:t>Tellus</a:t>
            </a:r>
            <a:r>
              <a:rPr lang="en-IE" dirty="0" smtClean="0"/>
              <a:t> A1 Block AEM Data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491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28" y="1131590"/>
            <a:ext cx="8487925" cy="2974378"/>
            <a:chOff x="160203" y="1347614"/>
            <a:chExt cx="8792361" cy="319040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03" y="1347614"/>
              <a:ext cx="8732277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731955" y="4199462"/>
              <a:ext cx="2220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00" i="1" dirty="0" smtClean="0"/>
                <a:t>(after, Blake et al., 2016)</a:t>
              </a:r>
              <a:endParaRPr lang="en-IE" sz="1600" i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1785" y="-20538"/>
            <a:ext cx="7054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3-D High-Frequency </a:t>
            </a:r>
            <a:r>
              <a:rPr lang="en-I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Magnetotelluric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0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454" y="-20304"/>
            <a:ext cx="6241965" cy="533219"/>
          </a:xfrm>
        </p:spPr>
        <p:txBody>
          <a:bodyPr>
            <a:noAutofit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Inversion – Along Flight Lines 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" y="722816"/>
            <a:ext cx="6278564" cy="442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87" y="405150"/>
            <a:ext cx="81751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i="1" dirty="0" smtClean="0"/>
              <a:t>Tikhonov-type inversion results using raw data and blocked data of </a:t>
            </a:r>
            <a:r>
              <a:rPr lang="en-GB" sz="1700" i="1" dirty="0" err="1" smtClean="0"/>
              <a:t>Tellus</a:t>
            </a:r>
            <a:r>
              <a:rPr lang="en-GB" sz="1700" i="1" dirty="0" smtClean="0"/>
              <a:t> Block  A1 Survey: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8950" y="943654"/>
            <a:ext cx="2553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i="1" dirty="0"/>
              <a:t>Block Data: </a:t>
            </a:r>
            <a:r>
              <a:rPr lang="en-GB" sz="1600" i="1" dirty="0" smtClean="0"/>
              <a:t>data </a:t>
            </a:r>
            <a:r>
              <a:rPr lang="en-GB" sz="1600" i="1" dirty="0"/>
              <a:t>were summarised by their </a:t>
            </a:r>
            <a:r>
              <a:rPr lang="en-GB" sz="1600" i="1" dirty="0" smtClean="0"/>
              <a:t>per-frequency </a:t>
            </a:r>
            <a:r>
              <a:rPr lang="en-GB" sz="1600" i="1" dirty="0"/>
              <a:t>arithmetic mean over 10 stations.</a:t>
            </a:r>
          </a:p>
          <a:p>
            <a:pPr algn="just"/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339165" y="2427734"/>
            <a:ext cx="255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i="1" dirty="0" smtClean="0"/>
              <a:t>Inversion Parameters: </a:t>
            </a:r>
          </a:p>
          <a:p>
            <a:pPr algn="just"/>
            <a:r>
              <a:rPr lang="en-GB" sz="1600" i="1" dirty="0" smtClean="0"/>
              <a:t>100 ohm-m randomly perturbed half-space model, 40 layers, with approx. 4m thick, fixed during the inversion 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5319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80721" y="-268229"/>
            <a:ext cx="6866161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Bayesian MCMC – Synthetic Data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239" y="2301938"/>
            <a:ext cx="272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Time-Domain AEM Results</a:t>
            </a:r>
            <a:endParaRPr lang="en-GB" b="1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2698" y="2909045"/>
            <a:ext cx="7333875" cy="2232000"/>
            <a:chOff x="1662749" y="4653136"/>
            <a:chExt cx="6408258" cy="19502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4653136"/>
              <a:ext cx="2922943" cy="194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49" y="4659432"/>
              <a:ext cx="3485315" cy="19440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263460" y="976544"/>
            <a:ext cx="484504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 smtClean="0"/>
              <a:t>Starting Model:  100 ohm-m, randomly perturbed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Number of layers: 12, approx. 5m thick, fixed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Assumed Data Error: 0.01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Number of samples: 100,000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254784" y="555526"/>
            <a:ext cx="308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Simulation Parameters Set-up:</a:t>
            </a:r>
            <a:endParaRPr lang="en-GB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37272" y="510412"/>
            <a:ext cx="1958464" cy="1728191"/>
            <a:chOff x="251519" y="692696"/>
            <a:chExt cx="1958464" cy="1728191"/>
          </a:xfrm>
        </p:grpSpPr>
        <p:sp>
          <p:nvSpPr>
            <p:cNvPr id="10" name="Rectangle 9"/>
            <p:cNvSpPr/>
            <p:nvPr/>
          </p:nvSpPr>
          <p:spPr>
            <a:xfrm>
              <a:off x="251520" y="1127779"/>
              <a:ext cx="1440160" cy="3134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1520" y="1438177"/>
              <a:ext cx="1440160" cy="5506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5ohm-m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1519" y="1988840"/>
              <a:ext cx="1440000" cy="4320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 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02738" y="110353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15m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06933" y="1547500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  <a:r>
                <a:rPr lang="en-GB" dirty="0" smtClean="0"/>
                <a:t>5m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609" y="692696"/>
              <a:ext cx="1344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True Model:</a:t>
              </a:r>
              <a:endParaRPr lang="en-GB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9614" y="2589352"/>
            <a:ext cx="652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solidFill>
                  <a:schemeClr val="accent2"/>
                </a:solidFill>
              </a:rPr>
              <a:t>A summary of the output from the Metropolis-Hastings algorithm </a:t>
            </a:r>
            <a:endParaRPr lang="en-GB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827584" y="2886924"/>
            <a:ext cx="7454012" cy="2232000"/>
            <a:chOff x="2424066" y="3959552"/>
            <a:chExt cx="6612430" cy="19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953" y="3971967"/>
              <a:ext cx="2971543" cy="194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066" y="3959552"/>
              <a:ext cx="3670071" cy="19800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53296" y="483518"/>
            <a:ext cx="1958464" cy="1728191"/>
            <a:chOff x="251519" y="692696"/>
            <a:chExt cx="1958464" cy="1728191"/>
          </a:xfrm>
        </p:grpSpPr>
        <p:sp>
          <p:nvSpPr>
            <p:cNvPr id="6" name="Rectangle 5"/>
            <p:cNvSpPr/>
            <p:nvPr/>
          </p:nvSpPr>
          <p:spPr>
            <a:xfrm>
              <a:off x="251520" y="1127779"/>
              <a:ext cx="1440160" cy="3134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520" y="1438177"/>
              <a:ext cx="1440160" cy="5506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5ohm-m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1519" y="1988840"/>
              <a:ext cx="1440000" cy="4320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100 ohm-m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2738" y="110353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15m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6933" y="1547500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  <a:r>
                <a:rPr lang="en-GB" dirty="0" smtClean="0"/>
                <a:t>5m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3609" y="692696"/>
              <a:ext cx="1344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True Model:</a:t>
              </a:r>
              <a:endParaRPr lang="en-GB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1686" y="2274426"/>
            <a:ext cx="32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Frequency-Domain AEM Results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92500" y="928340"/>
            <a:ext cx="484504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 smtClean="0"/>
              <a:t>Starting Model:  100 ohm-m, randomly perturbed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Number of layers: 3, approx. 40m thick, not fixed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Assumed Data Error: 30 ppm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Number of samples: 1,000,000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468560" y="-269029"/>
            <a:ext cx="6866161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Bayesian MCMC – Synthetic Data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3824" y="507322"/>
            <a:ext cx="308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Simulation Parameters Set-up: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76754" y="2562458"/>
            <a:ext cx="644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smtClean="0">
                <a:solidFill>
                  <a:schemeClr val="accent2"/>
                </a:solidFill>
              </a:rPr>
              <a:t>A summary of the output from the Metropolis-Hastings algorithm</a:t>
            </a:r>
            <a:endParaRPr lang="en-GB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183" y="-162149"/>
            <a:ext cx="6048672" cy="859824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Summary/Conclusions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183" y="515834"/>
            <a:ext cx="8752861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State of the toolbox: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Free Python framework exists for processing and inversion of airborne time- and  frequency –domain airborne 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Numerous algorithms are implemented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Processing: imputation/interpolation of gaps, PCA analysis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Inversion: Tikhonov and MAP deterministic inversions,  MCMC</a:t>
            </a:r>
            <a:endParaRPr lang="en-GB" dirty="0"/>
          </a:p>
          <a:p>
            <a:r>
              <a:rPr lang="en-GB" b="1" u="sng" dirty="0" smtClean="0"/>
              <a:t>On-going </a:t>
            </a:r>
            <a:r>
              <a:rPr lang="en-GB" b="1" u="sng" dirty="0"/>
              <a:t>and Future </a:t>
            </a:r>
            <a:r>
              <a:rPr lang="en-GB" b="1" u="sng" dirty="0" smtClean="0"/>
              <a:t>Work: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Fill public repository with tested scripts</a:t>
            </a:r>
            <a:endParaRPr lang="en-GB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Case studies for real world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Better error model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More systems (legacy GEOTEM data)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More algorithms for inversion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Deterministic (Sharp boundaries, image guided)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/>
              <a:t>Stochastic (trans-dimensional, </a:t>
            </a:r>
            <a:r>
              <a:rPr lang="en-US" dirty="0" err="1" smtClean="0"/>
              <a:t>hybridisation</a:t>
            </a:r>
            <a:r>
              <a:rPr lang="en-US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From 1-D to 2(3)-D models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Work flows for large data sets (parallelism), in particular MCMC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3183" y="-16266"/>
            <a:ext cx="6048672" cy="85982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Acknowledgements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734382"/>
            <a:ext cx="8856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DK was funded by the Geological Survey of Ireland (GSI) under the research grant sc2015-004. We would like to thank the GSI team, especially James A. Hodgson and </a:t>
            </a:r>
            <a:r>
              <a:rPr lang="en-GB" dirty="0" err="1"/>
              <a:t>Mohammednur</a:t>
            </a:r>
            <a:r>
              <a:rPr lang="en-GB" dirty="0"/>
              <a:t> </a:t>
            </a:r>
            <a:r>
              <a:rPr lang="en-GB" dirty="0" err="1"/>
              <a:t>Dessisa</a:t>
            </a:r>
            <a:r>
              <a:rPr lang="en-GB" dirty="0"/>
              <a:t> Ture, who were most helpful and co-operative, and thus contributed considerably to this work. Australia’s CSIRO and the AMIRA International consortium are thanked for making their P223 modelling suite open access.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1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183" y="-162149"/>
            <a:ext cx="6048672" cy="859824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References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058" y="555526"/>
            <a:ext cx="90786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Blake et al., 2016. Electromagnetic imaging of hydrothermal circulation systems beneath two </a:t>
            </a:r>
            <a:endParaRPr lang="en-IE" dirty="0" smtClean="0"/>
          </a:p>
          <a:p>
            <a:pPr>
              <a:spcAft>
                <a:spcPts val="600"/>
              </a:spcAft>
            </a:pPr>
            <a:r>
              <a:rPr lang="en-IE" dirty="0" smtClean="0"/>
              <a:t>thermal </a:t>
            </a:r>
            <a:r>
              <a:rPr lang="en-IE" dirty="0"/>
              <a:t>springs in Ireland, presented at IRETHERM Workshop, April 1, 2016, Dublin, Ireland.</a:t>
            </a:r>
          </a:p>
          <a:p>
            <a:r>
              <a:rPr lang="en-IE" dirty="0" smtClean="0"/>
              <a:t>Hodgson</a:t>
            </a:r>
            <a:r>
              <a:rPr lang="en-IE" dirty="0"/>
              <a:t>, J.A. and Ture M.D., 2016. </a:t>
            </a:r>
            <a:r>
              <a:rPr lang="en-IE" dirty="0" err="1"/>
              <a:t>Tellus</a:t>
            </a:r>
            <a:r>
              <a:rPr lang="en-IE" dirty="0"/>
              <a:t> A1 Airborne Geophysical Survey Logistics, Processing </a:t>
            </a:r>
            <a:endParaRPr lang="en-IE" dirty="0" smtClean="0"/>
          </a:p>
          <a:p>
            <a:pPr>
              <a:spcAft>
                <a:spcPts val="600"/>
              </a:spcAft>
            </a:pPr>
            <a:r>
              <a:rPr lang="en-IE" dirty="0" smtClean="0"/>
              <a:t>and </a:t>
            </a:r>
            <a:r>
              <a:rPr lang="en-IE" dirty="0"/>
              <a:t>Merging Report.</a:t>
            </a:r>
          </a:p>
          <a:p>
            <a:r>
              <a:rPr lang="en-IE" dirty="0" err="1" smtClean="0"/>
              <a:t>Lanczos</a:t>
            </a:r>
            <a:r>
              <a:rPr lang="en-IE" dirty="0" smtClean="0"/>
              <a:t>, C., 1961. Linear differential Operators. D. Van </a:t>
            </a:r>
            <a:r>
              <a:rPr lang="en-IE" dirty="0" err="1" smtClean="0"/>
              <a:t>Nostrand</a:t>
            </a:r>
            <a:r>
              <a:rPr lang="en-IE" dirty="0" smtClean="0"/>
              <a:t> Co. Ltd.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3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7244" y="555526"/>
            <a:ext cx="49092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E" dirty="0" smtClean="0"/>
              <a:t>The airborne geophysical survey  comprises measurements of magnetic field, </a:t>
            </a:r>
            <a:r>
              <a:rPr lang="en-IE" dirty="0" err="1" smtClean="0"/>
              <a:t>radiometrics</a:t>
            </a:r>
            <a:r>
              <a:rPr lang="en-IE" dirty="0" smtClean="0"/>
              <a:t> and </a:t>
            </a:r>
            <a:r>
              <a:rPr lang="en-IE" b="1" i="1" dirty="0" smtClean="0"/>
              <a:t>electrical conductivity </a:t>
            </a:r>
            <a:r>
              <a:rPr lang="en-IE" dirty="0" smtClean="0"/>
              <a:t>of  the near-surface.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E" dirty="0" smtClean="0"/>
              <a:t>The data will inform the management of</a:t>
            </a:r>
          </a:p>
          <a:p>
            <a:pPr algn="just"/>
            <a:r>
              <a:rPr lang="en-IE" dirty="0" smtClean="0"/>
              <a:t>       Ireland’s natural and environment  resources.    </a:t>
            </a:r>
          </a:p>
          <a:p>
            <a:pPr algn="just"/>
            <a:r>
              <a:rPr lang="en-IE" dirty="0"/>
              <a:t> </a:t>
            </a:r>
            <a:r>
              <a:rPr lang="en-IE" dirty="0" smtClean="0"/>
              <a:t>      The data are used to:</a:t>
            </a:r>
          </a:p>
          <a:p>
            <a:pPr marL="180000" algn="just"/>
            <a:r>
              <a:rPr lang="en-IE" dirty="0"/>
              <a:t> </a:t>
            </a:r>
            <a:r>
              <a:rPr lang="en-IE" dirty="0" smtClean="0"/>
              <a:t>       </a:t>
            </a:r>
            <a:r>
              <a:rPr lang="en-IE" dirty="0" smtClean="0">
                <a:solidFill>
                  <a:srgbClr val="FF0000"/>
                </a:solidFill>
              </a:rPr>
              <a:t>update and improve geological maps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improve radon risk mapping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map groundwater systems, e.g., identifying  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groundwater pathways in the subsurface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58" y="0"/>
            <a:ext cx="8254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Tellus</a:t>
            </a:r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 – Airborne Geophysics Component </a:t>
            </a:r>
            <a:endParaRPr lang="en-IE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4858" y="849491"/>
            <a:ext cx="3783616" cy="4194220"/>
            <a:chOff x="5380422" y="704368"/>
            <a:chExt cx="3783616" cy="4194220"/>
          </a:xfrm>
        </p:grpSpPr>
        <p:grpSp>
          <p:nvGrpSpPr>
            <p:cNvPr id="7" name="Group 6"/>
            <p:cNvGrpSpPr/>
            <p:nvPr/>
          </p:nvGrpSpPr>
          <p:grpSpPr>
            <a:xfrm>
              <a:off x="5380422" y="704368"/>
              <a:ext cx="3503110" cy="4165814"/>
              <a:chOff x="5380422" y="704368"/>
              <a:chExt cx="3503110" cy="416581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3" t="12864" r="20760" b="8791"/>
              <a:stretch/>
            </p:blipFill>
            <p:spPr>
              <a:xfrm>
                <a:off x="5715180" y="704368"/>
                <a:ext cx="3168352" cy="416581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13" t="8582" r="10894" b="23167"/>
              <a:stretch/>
            </p:blipFill>
            <p:spPr>
              <a:xfrm>
                <a:off x="5380422" y="818874"/>
                <a:ext cx="1589200" cy="10149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5673339" y="4590811"/>
              <a:ext cx="3490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i="1" dirty="0" smtClean="0"/>
                <a:t>Figure courtesy: Geological Survey of Ireland</a:t>
              </a:r>
              <a:endParaRPr lang="en-IE" sz="1400" b="1" i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81574" y="3707035"/>
            <a:ext cx="5010906" cy="1384995"/>
          </a:xfrm>
          <a:prstGeom prst="rect">
            <a:avLst/>
          </a:prstGeom>
          <a:gradFill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</a:gradFill>
        </p:spPr>
        <p:txBody>
          <a:bodyPr wrap="square" rtlCol="0">
            <a:spAutoFit/>
          </a:bodyPr>
          <a:lstStyle/>
          <a:p>
            <a:pPr algn="just"/>
            <a:r>
              <a:rPr lang="en-GB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000" dirty="0" smtClean="0"/>
              <a:t>is a python toolbox developed for inversion of frequency- and time-domain airborne electromagnetic data of the TELLUS Surveys.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983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2443" y="0"/>
            <a:ext cx="4032449" cy="836712"/>
          </a:xfrm>
        </p:spPr>
        <p:txBody>
          <a:bodyPr>
            <a:normAutofit fontScale="90000"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 </a:t>
            </a: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Denoising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Analysis:</a:t>
            </a:r>
            <a:b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7844" y="339502"/>
            <a:ext cx="8816643" cy="2108269"/>
            <a:chOff x="257421" y="594554"/>
            <a:chExt cx="8816643" cy="2108269"/>
          </a:xfrm>
        </p:grpSpPr>
        <p:sp>
          <p:nvSpPr>
            <p:cNvPr id="6" name="Rectangle 5"/>
            <p:cNvSpPr/>
            <p:nvPr/>
          </p:nvSpPr>
          <p:spPr>
            <a:xfrm>
              <a:off x="257421" y="594554"/>
              <a:ext cx="8816643" cy="2108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D</a:t>
              </a:r>
              <a:r>
                <a:rPr lang="en-GB" dirty="0" smtClean="0"/>
                <a:t>ecomposition </a:t>
              </a:r>
              <a:r>
                <a:rPr lang="en-GB" dirty="0"/>
                <a:t>in principal components (</a:t>
              </a:r>
              <a:r>
                <a:rPr lang="en-GB" u="sng" dirty="0" smtClean="0"/>
                <a:t>PCA</a:t>
              </a:r>
              <a:r>
                <a:rPr lang="en-GB" dirty="0" smtClean="0"/>
                <a:t>) is to </a:t>
              </a:r>
              <a:r>
                <a:rPr lang="en-GB" u="sng" dirty="0" smtClean="0"/>
                <a:t>reduce noise</a:t>
              </a:r>
              <a:r>
                <a:rPr lang="en-GB" dirty="0" smtClean="0"/>
                <a:t> and  impose </a:t>
              </a:r>
              <a:r>
                <a:rPr lang="en-GB" dirty="0"/>
                <a:t>regularity (consistence) on the data. </a:t>
              </a:r>
              <a:endParaRPr lang="en-GB" dirty="0" smtClean="0"/>
            </a:p>
            <a:p>
              <a:r>
                <a:rPr lang="en-GB" u="sng" dirty="0" smtClean="0"/>
                <a:t>PCA</a:t>
              </a:r>
              <a:r>
                <a:rPr lang="en-GB" dirty="0" smtClean="0"/>
                <a:t> </a:t>
              </a:r>
              <a:r>
                <a:rPr lang="en-GB" dirty="0"/>
                <a:t>approximation is based on the singular value decomposition (</a:t>
              </a:r>
              <a:r>
                <a:rPr lang="en-GB" u="sng" dirty="0" smtClean="0"/>
                <a:t>SVD,  </a:t>
              </a:r>
              <a:r>
                <a:rPr lang="en-GB" u="sng" dirty="0" err="1" smtClean="0"/>
                <a:t>Lanczos</a:t>
              </a:r>
              <a:r>
                <a:rPr lang="en-GB" u="sng" dirty="0" smtClean="0"/>
                <a:t>, 1961).</a:t>
              </a:r>
            </a:p>
            <a:p>
              <a:r>
                <a:rPr lang="en-GB" dirty="0" smtClean="0"/>
                <a:t> 	</a:t>
              </a:r>
              <a:r>
                <a:rPr lang="en-GB" dirty="0" smtClean="0">
                  <a:sym typeface="Symbol"/>
                </a:rPr>
                <a:t></a:t>
              </a:r>
              <a:r>
                <a:rPr lang="en-GB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en-GB" dirty="0"/>
                <a:t>  </a:t>
              </a:r>
              <a:r>
                <a:rPr lang="en-GB" dirty="0">
                  <a:sym typeface="Symbol"/>
                </a:rPr>
                <a:t></a:t>
              </a:r>
              <a:r>
                <a:rPr lang="en-GB" dirty="0"/>
                <a:t> </a:t>
              </a:r>
              <a:r>
                <a:rPr lang="en-GB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GB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sites</a:t>
              </a:r>
              <a:r>
                <a:rPr lang="en-GB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 smtClean="0"/>
                <a:t>Matrix </a:t>
              </a:r>
              <a:r>
                <a:rPr lang="en-GB" dirty="0"/>
                <a:t>of an observation</a:t>
              </a:r>
              <a:r>
                <a:rPr lang="en-GB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D,  </a:t>
              </a:r>
              <a:r>
                <a:rPr lang="en-GB" dirty="0" smtClean="0"/>
                <a:t>remove </a:t>
              </a:r>
              <a:r>
                <a:rPr lang="en-GB" dirty="0"/>
                <a:t>average </a:t>
              </a:r>
              <a:r>
                <a:rPr lang="en-GB" dirty="0" smtClean="0"/>
                <a:t>and standardize</a:t>
              </a:r>
            </a:p>
            <a:p>
              <a:r>
                <a:rPr lang="en-GB" dirty="0" smtClean="0"/>
                <a:t>  	</a:t>
              </a:r>
              <a:r>
                <a:rPr lang="en-GB" dirty="0" smtClean="0">
                  <a:sym typeface="Symbol"/>
                </a:rPr>
                <a:t></a:t>
              </a:r>
              <a:r>
                <a:rPr lang="en-GB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 smtClean="0"/>
                <a:t>decompose:                                     (</a:t>
              </a:r>
              <a:r>
                <a:rPr lang="en-GB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GB" dirty="0" smtClean="0"/>
                <a:t> ,</a:t>
              </a:r>
              <a:r>
                <a:rPr lang="en-GB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GB" dirty="0" smtClean="0"/>
                <a:t>unitary, </a:t>
              </a:r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</a:t>
              </a:r>
              <a:r>
                <a:rPr lang="en-GB" dirty="0" smtClean="0"/>
                <a:t>diagonal, singular values)</a:t>
              </a:r>
            </a:p>
            <a:p>
              <a:r>
                <a:rPr lang="en-GB" dirty="0" smtClean="0"/>
                <a:t> </a:t>
              </a:r>
              <a:r>
                <a:rPr lang="en-GB" dirty="0"/>
                <a:t> 	</a:t>
              </a:r>
              <a:r>
                <a:rPr lang="en-GB" dirty="0">
                  <a:sym typeface="Symbol"/>
                </a:rPr>
                <a:t></a:t>
              </a:r>
              <a:r>
                <a: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 smtClean="0"/>
                <a:t>choose </a:t>
              </a:r>
              <a:r>
                <a:rPr lang="en-GB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GB" dirty="0" smtClean="0"/>
                <a:t> </a:t>
              </a:r>
              <a:r>
                <a:rPr lang="en-GB" dirty="0"/>
                <a:t>largest values and </a:t>
              </a:r>
              <a:r>
                <a:rPr lang="en-GB" dirty="0" smtClean="0"/>
                <a:t>truncate to  </a:t>
              </a:r>
              <a:endParaRPr lang="en-US" dirty="0"/>
            </a:p>
            <a:p>
              <a:pPr>
                <a:spcBef>
                  <a:spcPts val="600"/>
                </a:spcBef>
              </a:pPr>
              <a:r>
                <a:rPr lang="en-GB" dirty="0" smtClean="0">
                  <a:solidFill>
                    <a:srgbClr val="FF0000"/>
                  </a:solidFill>
                  <a:sym typeface="Symbol"/>
                </a:rPr>
                <a:t> </a:t>
              </a:r>
              <a:r>
                <a:rPr lang="en-US" dirty="0" smtClean="0"/>
                <a:t>Independent estimate of  error (high-fly) indicate that  k&gt; 3 is  probably  “noise”</a:t>
              </a:r>
              <a:endParaRPr lang="en-GB" dirty="0" smtClean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38606"/>
                </p:ext>
              </p:extLst>
            </p:nvPr>
          </p:nvGraphicFramePr>
          <p:xfrm>
            <a:off x="2843808" y="1772816"/>
            <a:ext cx="11747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" name="Equation" r:id="rId3" imgW="799920" imgH="241200" progId="Equation.DSMT4">
                    <p:embed/>
                  </p:oleObj>
                </mc:Choice>
                <mc:Fallback>
                  <p:oleObj name="Equation" r:id="rId3" imgW="79992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43808" y="1772816"/>
                          <a:ext cx="117475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4373528"/>
                </p:ext>
              </p:extLst>
            </p:nvPr>
          </p:nvGraphicFramePr>
          <p:xfrm>
            <a:off x="5220072" y="2042575"/>
            <a:ext cx="1193816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" name="Equation" r:id="rId5" imgW="799920" imgH="241200" progId="Equation.DSMT4">
                    <p:embed/>
                  </p:oleObj>
                </mc:Choice>
                <mc:Fallback>
                  <p:oleObj name="Equation" r:id="rId5" imgW="79992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20072" y="2042575"/>
                          <a:ext cx="1193816" cy="3600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139953" y="2385626"/>
            <a:ext cx="4680878" cy="2864882"/>
            <a:chOff x="1115927" y="2645139"/>
            <a:chExt cx="4056401" cy="24148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62" r="5006"/>
            <a:stretch/>
          </p:blipFill>
          <p:spPr>
            <a:xfrm>
              <a:off x="1115927" y="2645139"/>
              <a:ext cx="4056401" cy="241489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083534" y="4537860"/>
              <a:ext cx="1022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27</a:t>
              </a:r>
              <a:r>
                <a:rPr lang="en-GB" sz="1200" dirty="0" smtClean="0"/>
                <a:t>/</a:t>
              </a:r>
              <a:r>
                <a:rPr lang="en-GB" sz="1200" dirty="0" smtClean="0">
                  <a:solidFill>
                    <a:srgbClr val="00B050"/>
                  </a:solidFill>
                </a:rPr>
                <a:t>30</a:t>
              </a:r>
              <a:r>
                <a:rPr lang="en-GB" sz="1200" dirty="0" smtClean="0"/>
                <a:t> ppm</a:t>
              </a:r>
              <a:endParaRPr lang="en-GB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79912" y="3924090"/>
              <a:ext cx="1022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44</a:t>
              </a:r>
              <a:r>
                <a:rPr lang="en-GB" sz="1200" dirty="0"/>
                <a:t>/</a:t>
              </a:r>
              <a:r>
                <a:rPr lang="en-GB" sz="1200" dirty="0" smtClean="0">
                  <a:solidFill>
                    <a:srgbClr val="00B050"/>
                  </a:solidFill>
                </a:rPr>
                <a:t>27</a:t>
              </a:r>
              <a:r>
                <a:rPr lang="en-GB" sz="1200" dirty="0" smtClean="0"/>
                <a:t> ppm</a:t>
              </a:r>
              <a:endParaRPr lang="en-GB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51920" y="3492336"/>
              <a:ext cx="1022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43</a:t>
              </a:r>
              <a:r>
                <a:rPr lang="en-GB" sz="1200" dirty="0" smtClean="0"/>
                <a:t>/</a:t>
              </a:r>
              <a:r>
                <a:rPr lang="en-GB" sz="1200" dirty="0" smtClean="0">
                  <a:solidFill>
                    <a:srgbClr val="00B050"/>
                  </a:solidFill>
                </a:rPr>
                <a:t>25</a:t>
              </a:r>
              <a:r>
                <a:rPr lang="en-GB" sz="1200" dirty="0" smtClean="0"/>
                <a:t> ppm</a:t>
              </a:r>
              <a:endParaRPr lang="en-GB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8382" y="3501096"/>
              <a:ext cx="1022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 smtClean="0">
                  <a:solidFill>
                    <a:srgbClr val="FF0000"/>
                  </a:solidFill>
                </a:rPr>
                <a:t>57</a:t>
              </a:r>
              <a:r>
                <a:rPr lang="en-GB" sz="1200" dirty="0" smtClean="0"/>
                <a:t>/</a:t>
              </a:r>
              <a:r>
                <a:rPr lang="en-GB" sz="1200" dirty="0" smtClean="0">
                  <a:solidFill>
                    <a:srgbClr val="00B050"/>
                  </a:solidFill>
                </a:rPr>
                <a:t>41</a:t>
              </a:r>
              <a:r>
                <a:rPr lang="en-GB" sz="1200" dirty="0" smtClean="0"/>
                <a:t> ppm</a:t>
              </a:r>
              <a:endParaRPr lang="en-GB" sz="12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7" y="2553065"/>
            <a:ext cx="3496564" cy="2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9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134" y="596795"/>
            <a:ext cx="179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 smtClean="0"/>
              <a:t>Why </a:t>
            </a:r>
            <a:r>
              <a:rPr lang="en-IE" sz="2800" b="1" dirty="0" smtClean="0"/>
              <a:t>k ≤ 3</a:t>
            </a:r>
            <a:r>
              <a:rPr lang="en-IE" sz="2800" dirty="0" smtClean="0"/>
              <a:t>?</a:t>
            </a:r>
            <a:endParaRPr lang="en-IE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6512" y="78854"/>
            <a:ext cx="4032449" cy="836712"/>
          </a:xfrm>
        </p:spPr>
        <p:txBody>
          <a:bodyPr>
            <a:normAutofit fontScale="90000"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 </a:t>
            </a:r>
            <a:r>
              <a:rPr lang="en-GB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Denoising</a:t>
            </a:r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</a:t>
            </a:r>
            <a:b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2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1520" y="1095281"/>
            <a:ext cx="8481039" cy="3884900"/>
            <a:chOff x="251520" y="1095281"/>
            <a:chExt cx="8481039" cy="3884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095281"/>
              <a:ext cx="5353818" cy="38849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18062" y="3389271"/>
              <a:ext cx="3314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Error limit from the high-fly areas</a:t>
              </a:r>
              <a:endParaRPr lang="en-IE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8813" y="2283718"/>
              <a:ext cx="3314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 smtClean="0"/>
                <a:t>Error limit from the high-fly areas</a:t>
              </a:r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4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3037" y="-308570"/>
            <a:ext cx="679316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“Deterministic”  inversion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753" y="634130"/>
            <a:ext cx="8810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Examples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Tikhonov-type regularization (stabilize ill-posed problem)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MAP estimates derived from  Bayesian theory</a:t>
            </a: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 smtClean="0"/>
              <a:t>Produces only one optimal model, may be biased by choice of  data fit and model constraints (smoothness, </a:t>
            </a:r>
            <a:r>
              <a:rPr lang="en-US" dirty="0" err="1" smtClean="0"/>
              <a:t>blockyness</a:t>
            </a:r>
            <a:r>
              <a:rPr lang="en-US" dirty="0" smtClean="0"/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 smtClean="0"/>
              <a:t>Fast, but usually needs derivatives  (“Jacobian”, “sensitivity”)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dirty="0" smtClean="0"/>
              <a:t>Many variants (as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Tikh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dirty="0" smtClean="0">
                <a:cs typeface="Times New Roman" panose="02020603050405020304" pitchFamily="18" charset="0"/>
              </a:rPr>
              <a:t>) may be solved within the same computational framework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52400" y="1616798"/>
            <a:ext cx="4763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21303"/>
              </p:ext>
            </p:extLst>
          </p:nvPr>
        </p:nvGraphicFramePr>
        <p:xfrm>
          <a:off x="2690775" y="1552063"/>
          <a:ext cx="3870348" cy="645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3" imgW="1523880" imgH="253800" progId="Equation.DSMT4">
                  <p:embed/>
                </p:oleObj>
              </mc:Choice>
              <mc:Fallback>
                <p:oleObj name="Equation" r:id="rId3" imgW="1523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0775" y="1552063"/>
                        <a:ext cx="3870348" cy="645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394140"/>
              </p:ext>
            </p:extLst>
          </p:nvPr>
        </p:nvGraphicFramePr>
        <p:xfrm>
          <a:off x="278692" y="2283718"/>
          <a:ext cx="875780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5" imgW="4940280" imgH="558720" progId="Equation.DSMT4">
                  <p:embed/>
                </p:oleObj>
              </mc:Choice>
              <mc:Fallback>
                <p:oleObj name="Equation" r:id="rId5" imgW="49402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692" y="2283718"/>
                        <a:ext cx="8757804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0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220072" y="145512"/>
            <a:ext cx="3762636" cy="2231155"/>
            <a:chOff x="5220072" y="280941"/>
            <a:chExt cx="3762636" cy="2231155"/>
          </a:xfrm>
        </p:grpSpPr>
        <p:sp>
          <p:nvSpPr>
            <p:cNvPr id="27" name="Rounded Rectangle 26"/>
            <p:cNvSpPr/>
            <p:nvPr/>
          </p:nvSpPr>
          <p:spPr>
            <a:xfrm>
              <a:off x="5220072" y="280941"/>
              <a:ext cx="3663734" cy="2231155"/>
            </a:xfrm>
            <a:prstGeom prst="roundRect">
              <a:avLst/>
            </a:prstGeom>
            <a:gradFill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38292" y="307835"/>
              <a:ext cx="3744416" cy="213904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Conversion to Internal Data Format</a:t>
              </a:r>
            </a:p>
            <a:p>
              <a:r>
                <a:rPr lang="en-GB" sz="1600" b="1" u="sng" dirty="0" smtClean="0"/>
                <a:t>FDEM Format</a:t>
              </a:r>
            </a:p>
            <a:p>
              <a:r>
                <a:rPr lang="en-GB" sz="1600" dirty="0" smtClean="0"/>
                <a:t>XUTM, YUTM, GPS, RADAR, IP912-24510, Q912-24510, PWLM</a:t>
              </a:r>
            </a:p>
            <a:p>
              <a:r>
                <a:rPr lang="en-GB" sz="1600" b="1" u="sng" dirty="0" smtClean="0"/>
                <a:t>TDEM </a:t>
              </a:r>
              <a:r>
                <a:rPr lang="en-GB" sz="1600" b="1" u="sng" dirty="0"/>
                <a:t>Format</a:t>
              </a:r>
            </a:p>
            <a:p>
              <a:r>
                <a:rPr lang="en-GB" sz="1600" dirty="0"/>
                <a:t>XUTM, YUTM, GPS, RADAR, </a:t>
              </a:r>
              <a:r>
                <a:rPr lang="en-GB" sz="1600" dirty="0" smtClean="0"/>
                <a:t>X1-X11, Z1-Z11</a:t>
              </a:r>
              <a:endParaRPr lang="en-GB" sz="1600" dirty="0"/>
            </a:p>
            <a:p>
              <a:r>
                <a:rPr lang="en-GB" sz="1600" b="1" u="sng" dirty="0" smtClean="0"/>
                <a:t>Define Dataset</a:t>
              </a:r>
            </a:p>
            <a:p>
              <a:r>
                <a:rPr lang="en-GB" sz="1600" dirty="0" smtClean="0"/>
                <a:t>Flight-line, polygon, profile projection</a:t>
              </a:r>
            </a:p>
          </p:txBody>
        </p:sp>
      </p:grpSp>
      <p:sp>
        <p:nvSpPr>
          <p:cNvPr id="29" name="Right Arrow 28"/>
          <p:cNvSpPr/>
          <p:nvPr/>
        </p:nvSpPr>
        <p:spPr>
          <a:xfrm rot="5400000">
            <a:off x="6821833" y="2600769"/>
            <a:ext cx="396044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164192" y="3082849"/>
            <a:ext cx="3728288" cy="1880498"/>
            <a:chOff x="5164192" y="2994713"/>
            <a:chExt cx="3728288" cy="1880498"/>
          </a:xfrm>
        </p:grpSpPr>
        <p:sp>
          <p:nvSpPr>
            <p:cNvPr id="31" name="Rounded Rectangle 30"/>
            <p:cNvSpPr/>
            <p:nvPr/>
          </p:nvSpPr>
          <p:spPr>
            <a:xfrm>
              <a:off x="5209680" y="3010411"/>
              <a:ext cx="3682800" cy="186480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64192" y="2994713"/>
              <a:ext cx="3679215" cy="164660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Pre-Processing</a:t>
              </a:r>
            </a:p>
            <a:p>
              <a:r>
                <a:rPr lang="en-GB" sz="1600" dirty="0" smtClean="0"/>
                <a:t>  - </a:t>
              </a:r>
              <a:r>
                <a:rPr lang="en-GB" sz="1600" i="1" dirty="0" smtClean="0"/>
                <a:t>Flag</a:t>
              </a:r>
              <a:r>
                <a:rPr lang="en-GB" sz="1600" dirty="0" smtClean="0"/>
                <a:t> negative values and high-fly areas</a:t>
              </a:r>
            </a:p>
            <a:p>
              <a:r>
                <a:rPr lang="en-GB" sz="1600" i="1" dirty="0" smtClean="0"/>
                <a:t>  - Interpolate</a:t>
              </a:r>
            </a:p>
            <a:p>
              <a:r>
                <a:rPr lang="en-GB" sz="1600" dirty="0"/>
                <a:t> </a:t>
              </a:r>
              <a:r>
                <a:rPr lang="en-GB" sz="1600" dirty="0" smtClean="0"/>
                <a:t> - </a:t>
              </a:r>
              <a:r>
                <a:rPr lang="en-GB" sz="1600" i="1" dirty="0" smtClean="0"/>
                <a:t>Average/Block</a:t>
              </a:r>
              <a:r>
                <a:rPr lang="en-GB" sz="1600" dirty="0" smtClean="0"/>
                <a:t> Data over a Number of    </a:t>
              </a:r>
            </a:p>
            <a:p>
              <a:r>
                <a:rPr lang="en-GB" sz="1600" dirty="0" smtClean="0"/>
                <a:t>    Stations</a:t>
              </a:r>
            </a:p>
            <a:p>
              <a:r>
                <a:rPr lang="en-GB" sz="1600" i="1" dirty="0"/>
                <a:t> </a:t>
              </a:r>
              <a:r>
                <a:rPr lang="en-GB" sz="1600" i="1" dirty="0" smtClean="0"/>
                <a:t> - PCA filtering</a:t>
              </a:r>
              <a:endParaRPr lang="en-GB" sz="1600" i="1" dirty="0"/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4309055" y="3786656"/>
            <a:ext cx="396044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40702" y="3083643"/>
            <a:ext cx="3749965" cy="1936379"/>
            <a:chOff x="240702" y="2993161"/>
            <a:chExt cx="3749965" cy="1936379"/>
          </a:xfrm>
        </p:grpSpPr>
        <p:sp>
          <p:nvSpPr>
            <p:cNvPr id="35" name="Rounded Rectangle 34"/>
            <p:cNvSpPr/>
            <p:nvPr/>
          </p:nvSpPr>
          <p:spPr>
            <a:xfrm>
              <a:off x="240702" y="2998390"/>
              <a:ext cx="3683226" cy="18645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8493" y="2993161"/>
              <a:ext cx="3602174" cy="193637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Inversion Along Flight Line</a:t>
              </a:r>
            </a:p>
            <a:p>
              <a:r>
                <a:rPr lang="en-GB" sz="1600" dirty="0" smtClean="0"/>
                <a:t>  </a:t>
              </a:r>
              <a:r>
                <a:rPr lang="en-GB" sz="1600" b="1" u="sng" dirty="0" smtClean="0"/>
                <a:t>Deterministic Approach</a:t>
              </a:r>
            </a:p>
            <a:p>
              <a:r>
                <a:rPr lang="en-GB" sz="1600" i="1" dirty="0" smtClean="0"/>
                <a:t>  Tikhonov-type inversion</a:t>
              </a:r>
            </a:p>
            <a:p>
              <a:r>
                <a:rPr lang="en-GB" sz="1600" i="1" dirty="0" smtClean="0"/>
                <a:t>  MAP inversion</a:t>
              </a:r>
            </a:p>
            <a:p>
              <a:r>
                <a:rPr lang="en-GB" sz="1600" i="1" dirty="0" smtClean="0"/>
                <a:t>  Truncated SVD Inversion</a:t>
              </a:r>
            </a:p>
            <a:p>
              <a:r>
                <a:rPr lang="en-GB" sz="1600" i="1" dirty="0" smtClean="0"/>
                <a:t>  </a:t>
              </a:r>
              <a:r>
                <a:rPr lang="en-GB" sz="1600" b="1" u="sng" dirty="0" smtClean="0"/>
                <a:t>Stochastic Approach</a:t>
              </a:r>
              <a:endParaRPr lang="en-GB" sz="1600" b="1" u="sng" dirty="0"/>
            </a:p>
            <a:p>
              <a:r>
                <a:rPr lang="en-GB" sz="1600" i="1" dirty="0" smtClean="0"/>
                <a:t>  Markov Chain Monte Carlo</a:t>
              </a:r>
            </a:p>
            <a:p>
              <a:endParaRPr lang="en-GB" sz="1600" i="1" dirty="0" smtClean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36688" y="-29249"/>
            <a:ext cx="309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Workflow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12277" y="692011"/>
            <a:ext cx="4036349" cy="1676290"/>
            <a:chOff x="112277" y="692011"/>
            <a:chExt cx="4036349" cy="16762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7" y="692011"/>
              <a:ext cx="2343622" cy="1517396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995686" y="1288181"/>
              <a:ext cx="2152940" cy="1080120"/>
              <a:chOff x="2655581" y="843558"/>
              <a:chExt cx="2152940" cy="108012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2655581" y="843558"/>
                <a:ext cx="2049518" cy="10801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6000"/>
                    </a:schemeClr>
                  </a:gs>
                  <a:gs pos="60000">
                    <a:schemeClr val="tx2">
                      <a:lumMod val="20000"/>
                      <a:lumOff val="80000"/>
                    </a:schemeClr>
                  </a:gs>
                  <a:gs pos="100000">
                    <a:schemeClr val="tx2"/>
                  </a:gs>
                </a:gsLst>
                <a:lin ang="81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694766" y="919453"/>
                <a:ext cx="2113755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/>
                  <a:t>Input File</a:t>
                </a:r>
              </a:p>
              <a:p>
                <a:pPr algn="ctr"/>
                <a:r>
                  <a:rPr lang="en-GB" sz="1600" i="1" dirty="0" err="1" smtClean="0"/>
                  <a:t>Tellus</a:t>
                </a:r>
                <a:r>
                  <a:rPr lang="en-GB" sz="1600" i="1" dirty="0" smtClean="0"/>
                  <a:t> </a:t>
                </a:r>
              </a:p>
              <a:p>
                <a:r>
                  <a:rPr lang="en-GB" sz="1600" i="1" dirty="0" smtClean="0"/>
                  <a:t>FDEM &amp;  TDEM Data</a:t>
                </a:r>
                <a:endParaRPr lang="en-GB" sz="1600" i="1" dirty="0"/>
              </a:p>
            </p:txBody>
          </p:sp>
        </p:grpSp>
      </p:grpSp>
      <p:sp>
        <p:nvSpPr>
          <p:cNvPr id="43" name="Right Arrow 42"/>
          <p:cNvSpPr/>
          <p:nvPr/>
        </p:nvSpPr>
        <p:spPr>
          <a:xfrm rot="9780000" flipH="1">
            <a:off x="4384194" y="1575841"/>
            <a:ext cx="396044" cy="29641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923" y="688216"/>
            <a:ext cx="9150710" cy="152349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Spatially constrained Bayesian inversion of 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frequency- </a:t>
            </a:r>
          </a:p>
          <a:p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and </a:t>
            </a:r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time-domain A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irborne </a:t>
            </a:r>
            <a:r>
              <a:rPr lang="en-IE" sz="3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ElectroMagnetic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data from </a:t>
            </a:r>
            <a:b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the </a:t>
            </a:r>
            <a:r>
              <a:rPr lang="en-IE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Tellus</a:t>
            </a:r>
            <a:r>
              <a:rPr lang="en-IE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IE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project</a:t>
            </a:r>
            <a:endParaRPr lang="en-GB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2274426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i="1" dirty="0" smtClean="0">
                <a:latin typeface="Calibri" panose="020F0502020204030204" pitchFamily="34" charset="0"/>
              </a:rPr>
              <a:t>Duygu Kiyan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r>
              <a:rPr lang="en-GB" sz="2000" i="1" dirty="0" smtClean="0">
                <a:latin typeface="Calibri" panose="020F0502020204030204" pitchFamily="34" charset="0"/>
              </a:rPr>
              <a:t>, Volker Rath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r>
              <a:rPr lang="en-GB" sz="2000" i="1" dirty="0" smtClean="0">
                <a:latin typeface="Calibri" panose="020F0502020204030204" pitchFamily="34" charset="0"/>
              </a:rPr>
              <a:t>, and Robert Delhaye</a:t>
            </a:r>
            <a:r>
              <a:rPr lang="en-GB" sz="2000" i="1" baseline="30000" dirty="0" smtClean="0">
                <a:latin typeface="Calibri" panose="020F0502020204030204" pitchFamily="34" charset="0"/>
              </a:rPr>
              <a:t>1</a:t>
            </a:r>
            <a:endParaRPr lang="en-GB" sz="2000" i="1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5" y="2715766"/>
            <a:ext cx="842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aseline="30000" dirty="0" smtClean="0">
                <a:latin typeface="Calibri" panose="020F0502020204030204" pitchFamily="34" charset="0"/>
              </a:rPr>
              <a:t>1</a:t>
            </a:r>
            <a:r>
              <a:rPr lang="en-GB" sz="1600" i="1" dirty="0" smtClean="0">
                <a:latin typeface="Calibri" panose="020F0502020204030204" pitchFamily="34" charset="0"/>
              </a:rPr>
              <a:t>School of Cosmic Physics, Geophysics Section, Dublin Institute for Advanced Studies, Dublin, Ireland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88" y="4047902"/>
            <a:ext cx="1872000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16045" r="8532" b="14244"/>
          <a:stretch/>
        </p:blipFill>
        <p:spPr>
          <a:xfrm>
            <a:off x="5104375" y="3939902"/>
            <a:ext cx="2347945" cy="82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2680" y="3219822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 smtClean="0"/>
              <a:t>28 April, 2017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8988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58" y="0"/>
            <a:ext cx="8955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IE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Tellus</a:t>
            </a:r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 – Airborne Geophysics Component </a:t>
            </a:r>
            <a:endParaRPr lang="en-IE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4858" y="849491"/>
            <a:ext cx="3783616" cy="4194220"/>
            <a:chOff x="5380422" y="704368"/>
            <a:chExt cx="3783616" cy="4194220"/>
          </a:xfrm>
        </p:grpSpPr>
        <p:grpSp>
          <p:nvGrpSpPr>
            <p:cNvPr id="7" name="Group 6"/>
            <p:cNvGrpSpPr/>
            <p:nvPr/>
          </p:nvGrpSpPr>
          <p:grpSpPr>
            <a:xfrm>
              <a:off x="5380422" y="704368"/>
              <a:ext cx="3503110" cy="4165814"/>
              <a:chOff x="5380422" y="704368"/>
              <a:chExt cx="3503110" cy="416581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3" t="12864" r="20760" b="8791"/>
              <a:stretch/>
            </p:blipFill>
            <p:spPr>
              <a:xfrm>
                <a:off x="5715180" y="704368"/>
                <a:ext cx="3168352" cy="416581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13" t="8582" r="10894" b="23167"/>
              <a:stretch/>
            </p:blipFill>
            <p:spPr>
              <a:xfrm>
                <a:off x="5380422" y="818874"/>
                <a:ext cx="1589200" cy="10149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5673339" y="4590811"/>
              <a:ext cx="3490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i="1" dirty="0" smtClean="0"/>
                <a:t>Figure courtesy: Geological Survey of Ireland</a:t>
              </a:r>
              <a:endParaRPr lang="en-IE" sz="1400" b="1" i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81574" y="3707035"/>
            <a:ext cx="5010906" cy="1384995"/>
          </a:xfrm>
          <a:prstGeom prst="rect">
            <a:avLst/>
          </a:prstGeom>
          <a:gradFill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</a:gradFill>
        </p:spPr>
        <p:txBody>
          <a:bodyPr wrap="square" rtlCol="0">
            <a:spAutoFit/>
          </a:bodyPr>
          <a:lstStyle/>
          <a:p>
            <a:pPr algn="just"/>
            <a:r>
              <a:rPr lang="en-GB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000" dirty="0" smtClean="0"/>
              <a:t>is a python toolbox developed for inversion of frequency- and time-domain airborne electromagnetic data of the TELLUS Surveys. </a:t>
            </a:r>
            <a:endParaRPr lang="en-GB" sz="2000" dirty="0"/>
          </a:p>
        </p:txBody>
      </p:sp>
      <p:sp>
        <p:nvSpPr>
          <p:cNvPr id="10" name="Rectangle 9"/>
          <p:cNvSpPr/>
          <p:nvPr/>
        </p:nvSpPr>
        <p:spPr>
          <a:xfrm>
            <a:off x="3767244" y="555526"/>
            <a:ext cx="49092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E" dirty="0" smtClean="0"/>
              <a:t>The airborne geophysical survey  comprises of  measurements of magnetic field, </a:t>
            </a:r>
            <a:r>
              <a:rPr lang="en-IE" dirty="0" err="1" smtClean="0"/>
              <a:t>radiometrics</a:t>
            </a:r>
            <a:r>
              <a:rPr lang="en-IE" dirty="0" smtClean="0"/>
              <a:t> and </a:t>
            </a:r>
            <a:r>
              <a:rPr lang="en-IE" b="1" i="1" dirty="0" smtClean="0"/>
              <a:t>electrical conductivity </a:t>
            </a:r>
            <a:r>
              <a:rPr lang="en-IE" dirty="0" smtClean="0"/>
              <a:t>of  the near-surface.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E" dirty="0" smtClean="0"/>
              <a:t>The data will inform the management of</a:t>
            </a:r>
          </a:p>
          <a:p>
            <a:pPr algn="just"/>
            <a:r>
              <a:rPr lang="en-IE" dirty="0" smtClean="0"/>
              <a:t>       Ireland’s natural and environment  resources.    </a:t>
            </a:r>
          </a:p>
          <a:p>
            <a:pPr algn="just"/>
            <a:r>
              <a:rPr lang="en-IE" dirty="0"/>
              <a:t> </a:t>
            </a:r>
            <a:r>
              <a:rPr lang="en-IE" dirty="0" smtClean="0"/>
              <a:t>      The data are used to:</a:t>
            </a:r>
          </a:p>
          <a:p>
            <a:pPr marL="180000" algn="just"/>
            <a:r>
              <a:rPr lang="en-IE" dirty="0"/>
              <a:t> </a:t>
            </a:r>
            <a:r>
              <a:rPr lang="en-IE" dirty="0" smtClean="0"/>
              <a:t>       </a:t>
            </a:r>
            <a:r>
              <a:rPr lang="en-IE" dirty="0" smtClean="0">
                <a:solidFill>
                  <a:srgbClr val="FF0000"/>
                </a:solidFill>
              </a:rPr>
              <a:t>update and improve geological maps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improve radon risk mapping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map groundwater systems, e.g., identifying  </a:t>
            </a:r>
          </a:p>
          <a:p>
            <a:pPr marL="180000" algn="just"/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>
                <a:solidFill>
                  <a:srgbClr val="FF0000"/>
                </a:solidFill>
              </a:rPr>
              <a:t>       groundwater pathways in the subsurface</a:t>
            </a:r>
          </a:p>
        </p:txBody>
      </p:sp>
    </p:spTree>
    <p:extLst>
      <p:ext uri="{BB962C8B-B14F-4D97-AF65-F5344CB8AC3E}">
        <p14:creationId xmlns:p14="http://schemas.microsoft.com/office/powerpoint/2010/main" val="3647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868586" y="1787788"/>
            <a:ext cx="6239918" cy="3016210"/>
          </a:xfrm>
          <a:prstGeom prst="rect">
            <a:avLst/>
          </a:prstGeom>
          <a:noFill/>
          <a:ln w="34925">
            <a:noFill/>
          </a:ln>
        </p:spPr>
        <p:txBody>
          <a:bodyPr wrap="square" numCol="1" rtlCol="0">
            <a:spAutoFit/>
          </a:bodyPr>
          <a:lstStyle/>
          <a:p>
            <a:pPr>
              <a:spcAft>
                <a:spcPts val="1000"/>
              </a:spcAft>
            </a:pPr>
            <a:endParaRPr lang="en-GB" sz="2000" dirty="0" smtClean="0"/>
          </a:p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Python &amp; Fortran90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CSIRO/Amira forward codes                                             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Modules and Scripts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err="1"/>
              <a:t>Numpy</a:t>
            </a:r>
            <a:r>
              <a:rPr lang="en-GB" sz="2000" dirty="0"/>
              <a:t>, </a:t>
            </a:r>
            <a:r>
              <a:rPr lang="en-GB" sz="2000" dirty="0" err="1"/>
              <a:t>Scipy</a:t>
            </a:r>
            <a:r>
              <a:rPr lang="en-GB" sz="2000" dirty="0"/>
              <a:t>, </a:t>
            </a:r>
            <a:r>
              <a:rPr lang="en-GB" sz="2000" dirty="0" err="1"/>
              <a:t>Matplotlib</a:t>
            </a:r>
            <a:r>
              <a:rPr lang="en-GB" sz="2000" dirty="0"/>
              <a:t> </a:t>
            </a:r>
            <a:r>
              <a:rPr lang="en-GB" sz="2000" dirty="0" smtClean="0"/>
              <a:t>   </a:t>
            </a:r>
            <a:endParaRPr lang="en-GB" sz="2000" dirty="0"/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DIAS GIT Repository</a:t>
            </a:r>
            <a:endParaRPr lang="en-GB" sz="2000" dirty="0"/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GB" sz="2000" dirty="0" smtClean="0"/>
              <a:t>Free Access </a:t>
            </a:r>
            <a:endParaRPr lang="en-GB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111" y="650181"/>
            <a:ext cx="8810377" cy="769441"/>
          </a:xfrm>
          <a:prstGeom prst="rect">
            <a:avLst/>
          </a:prstGeom>
          <a:gradFill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</a:gradFill>
        </p:spPr>
        <p:txBody>
          <a:bodyPr wrap="square" rtlCol="0">
            <a:spAutoFit/>
          </a:bodyPr>
          <a:lstStyle/>
          <a:p>
            <a:pPr algn="just"/>
            <a:r>
              <a:rPr lang="en-GB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000" dirty="0" smtClean="0"/>
              <a:t>is a python toolbox developed for inversion of frequency- and time-domain airborne electromagnetic data of the TELLUS Surveys </a:t>
            </a:r>
            <a:endParaRPr lang="en-GB" sz="2000" dirty="0"/>
          </a:p>
        </p:txBody>
      </p:sp>
      <p:sp>
        <p:nvSpPr>
          <p:cNvPr id="31" name="Rectangle 30"/>
          <p:cNvSpPr/>
          <p:nvPr/>
        </p:nvSpPr>
        <p:spPr>
          <a:xfrm>
            <a:off x="188426" y="3046189"/>
            <a:ext cx="2536144" cy="461665"/>
          </a:xfrm>
          <a:prstGeom prst="rect">
            <a:avLst/>
          </a:prstGeom>
          <a:gradFill>
            <a:gsLst>
              <a:gs pos="0">
                <a:schemeClr val="bg1">
                  <a:lumMod val="66000"/>
                </a:schemeClr>
              </a:gs>
              <a:gs pos="60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8100000" scaled="1"/>
          </a:gradFill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400" b="1" dirty="0"/>
              <a:t>IMPLEMENTATION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36688" y="-29249"/>
            <a:ext cx="292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62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220072" y="145512"/>
            <a:ext cx="3762636" cy="2231155"/>
            <a:chOff x="5220072" y="280941"/>
            <a:chExt cx="3762636" cy="2231155"/>
          </a:xfrm>
        </p:grpSpPr>
        <p:sp>
          <p:nvSpPr>
            <p:cNvPr id="16" name="Rounded Rectangle 15"/>
            <p:cNvSpPr/>
            <p:nvPr/>
          </p:nvSpPr>
          <p:spPr>
            <a:xfrm>
              <a:off x="5220072" y="280941"/>
              <a:ext cx="3663734" cy="2231155"/>
            </a:xfrm>
            <a:prstGeom prst="roundRect">
              <a:avLst/>
            </a:prstGeom>
            <a:gradFill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8292" y="307835"/>
              <a:ext cx="3744416" cy="213904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Conversion to Internal Data Format</a:t>
              </a:r>
            </a:p>
            <a:p>
              <a:r>
                <a:rPr lang="en-GB" sz="1600" b="1" u="sng" dirty="0" smtClean="0"/>
                <a:t>FDEM Format</a:t>
              </a:r>
            </a:p>
            <a:p>
              <a:r>
                <a:rPr lang="en-GB" sz="1600" dirty="0" smtClean="0"/>
                <a:t>XUTM, YUTM, GPS, RADAR, IP912-24510, Q912-24510, PWLM</a:t>
              </a:r>
            </a:p>
            <a:p>
              <a:r>
                <a:rPr lang="en-GB" sz="1600" b="1" u="sng" dirty="0" smtClean="0"/>
                <a:t>TDEM </a:t>
              </a:r>
              <a:r>
                <a:rPr lang="en-GB" sz="1600" b="1" u="sng" dirty="0"/>
                <a:t>Format</a:t>
              </a:r>
            </a:p>
            <a:p>
              <a:r>
                <a:rPr lang="en-GB" sz="1600" dirty="0"/>
                <a:t>XUTM, YUTM, GPS, RADAR, </a:t>
              </a:r>
              <a:r>
                <a:rPr lang="en-GB" sz="1600" dirty="0" smtClean="0"/>
                <a:t>X1-X11, Z1-Z11</a:t>
              </a:r>
              <a:endParaRPr lang="en-GB" sz="1600" dirty="0"/>
            </a:p>
            <a:p>
              <a:r>
                <a:rPr lang="en-GB" sz="1600" b="1" u="sng" dirty="0" smtClean="0"/>
                <a:t>Define Dataset</a:t>
              </a:r>
            </a:p>
            <a:p>
              <a:r>
                <a:rPr lang="en-GB" sz="1600" dirty="0" smtClean="0"/>
                <a:t>Flight-line, polygon, profile projection</a:t>
              </a:r>
            </a:p>
          </p:txBody>
        </p:sp>
      </p:grpSp>
      <p:sp>
        <p:nvSpPr>
          <p:cNvPr id="9" name="Right Arrow 8"/>
          <p:cNvSpPr/>
          <p:nvPr/>
        </p:nvSpPr>
        <p:spPr>
          <a:xfrm rot="5400000">
            <a:off x="6821833" y="2600769"/>
            <a:ext cx="396044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64192" y="3082849"/>
            <a:ext cx="3728288" cy="1880498"/>
            <a:chOff x="5164192" y="2994713"/>
            <a:chExt cx="3728288" cy="1880498"/>
          </a:xfrm>
        </p:grpSpPr>
        <p:sp>
          <p:nvSpPr>
            <p:cNvPr id="17" name="Rounded Rectangle 16"/>
            <p:cNvSpPr/>
            <p:nvPr/>
          </p:nvSpPr>
          <p:spPr>
            <a:xfrm>
              <a:off x="5209680" y="3010411"/>
              <a:ext cx="3682800" cy="186480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64192" y="2994713"/>
              <a:ext cx="3679215" cy="164660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Pre-Processing</a:t>
              </a:r>
            </a:p>
            <a:p>
              <a:r>
                <a:rPr lang="en-GB" sz="1600" dirty="0" smtClean="0"/>
                <a:t>  - </a:t>
              </a:r>
              <a:r>
                <a:rPr lang="en-GB" sz="1600" i="1" dirty="0" smtClean="0"/>
                <a:t>Flag</a:t>
              </a:r>
              <a:r>
                <a:rPr lang="en-GB" sz="1600" dirty="0" smtClean="0"/>
                <a:t> negative values and high-fly areas</a:t>
              </a:r>
            </a:p>
            <a:p>
              <a:r>
                <a:rPr lang="en-GB" sz="1600" i="1" dirty="0" smtClean="0"/>
                <a:t>  - Interpolate</a:t>
              </a:r>
            </a:p>
            <a:p>
              <a:r>
                <a:rPr lang="en-GB" sz="1600" dirty="0"/>
                <a:t> </a:t>
              </a:r>
              <a:r>
                <a:rPr lang="en-GB" sz="1600" dirty="0" smtClean="0"/>
                <a:t> - </a:t>
              </a:r>
              <a:r>
                <a:rPr lang="en-GB" sz="1600" i="1" dirty="0" smtClean="0"/>
                <a:t>Average/Block</a:t>
              </a:r>
              <a:r>
                <a:rPr lang="en-GB" sz="1600" dirty="0" smtClean="0"/>
                <a:t> Data over a Number of    </a:t>
              </a:r>
            </a:p>
            <a:p>
              <a:r>
                <a:rPr lang="en-GB" sz="1600" dirty="0" smtClean="0"/>
                <a:t>    Stations</a:t>
              </a:r>
            </a:p>
            <a:p>
              <a:r>
                <a:rPr lang="en-GB" sz="1600" i="1" dirty="0"/>
                <a:t> </a:t>
              </a:r>
              <a:r>
                <a:rPr lang="en-GB" sz="1600" i="1" dirty="0" smtClean="0"/>
                <a:t> - PCA filtering</a:t>
              </a:r>
              <a:endParaRPr lang="en-GB" sz="1600" i="1" dirty="0"/>
            </a:p>
          </p:txBody>
        </p:sp>
      </p:grpSp>
      <p:sp>
        <p:nvSpPr>
          <p:cNvPr id="11" name="Right Arrow 10"/>
          <p:cNvSpPr/>
          <p:nvPr/>
        </p:nvSpPr>
        <p:spPr>
          <a:xfrm rot="10800000">
            <a:off x="4309055" y="3786656"/>
            <a:ext cx="396044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0702" y="3083643"/>
            <a:ext cx="3749965" cy="1936379"/>
            <a:chOff x="240702" y="2993161"/>
            <a:chExt cx="3749965" cy="1936379"/>
          </a:xfrm>
        </p:grpSpPr>
        <p:sp>
          <p:nvSpPr>
            <p:cNvPr id="19" name="Rounded Rectangle 18"/>
            <p:cNvSpPr/>
            <p:nvPr/>
          </p:nvSpPr>
          <p:spPr>
            <a:xfrm>
              <a:off x="240702" y="2998390"/>
              <a:ext cx="3683226" cy="18645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8493" y="2993161"/>
              <a:ext cx="3602174" cy="193637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Inversion Along Flight Line</a:t>
              </a:r>
            </a:p>
            <a:p>
              <a:r>
                <a:rPr lang="en-GB" sz="1600" dirty="0" smtClean="0"/>
                <a:t>  </a:t>
              </a:r>
              <a:r>
                <a:rPr lang="en-GB" sz="1600" b="1" u="sng" dirty="0" smtClean="0"/>
                <a:t>Deterministic Approach</a:t>
              </a:r>
            </a:p>
            <a:p>
              <a:r>
                <a:rPr lang="en-GB" sz="1600" i="1" dirty="0" smtClean="0"/>
                <a:t>  Tikhonov-type inversion</a:t>
              </a:r>
            </a:p>
            <a:p>
              <a:r>
                <a:rPr lang="en-GB" sz="1600" i="1" dirty="0" smtClean="0"/>
                <a:t>  MAP inversion</a:t>
              </a:r>
            </a:p>
            <a:p>
              <a:r>
                <a:rPr lang="en-GB" sz="1600" i="1" dirty="0" smtClean="0"/>
                <a:t>  Truncated SVD Inversion</a:t>
              </a:r>
            </a:p>
            <a:p>
              <a:r>
                <a:rPr lang="en-GB" sz="1600" i="1" dirty="0" smtClean="0"/>
                <a:t>  </a:t>
              </a:r>
              <a:r>
                <a:rPr lang="en-GB" sz="1600" b="1" u="sng" dirty="0" smtClean="0"/>
                <a:t>Stochastic Approach</a:t>
              </a:r>
              <a:endParaRPr lang="en-GB" sz="1600" b="1" u="sng" dirty="0"/>
            </a:p>
            <a:p>
              <a:r>
                <a:rPr lang="en-GB" sz="1600" i="1" dirty="0" smtClean="0"/>
                <a:t>  Markov Chain Monte Carlo</a:t>
              </a:r>
            </a:p>
            <a:p>
              <a:endParaRPr lang="en-GB" sz="1600" i="1" dirty="0" smtClean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6688" y="-29249"/>
            <a:ext cx="309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AEMPY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Workflow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2277" y="692011"/>
            <a:ext cx="3981190" cy="1676290"/>
            <a:chOff x="112277" y="692011"/>
            <a:chExt cx="3981190" cy="16762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7" y="692011"/>
              <a:ext cx="2343622" cy="1517396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1995686" y="1288181"/>
              <a:ext cx="2049518" cy="108012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66000"/>
                  </a:schemeClr>
                </a:gs>
                <a:gs pos="6000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81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79712" y="1364076"/>
              <a:ext cx="2113755" cy="9079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600" b="1" dirty="0" smtClean="0"/>
                <a:t>Input File</a:t>
              </a:r>
            </a:p>
            <a:p>
              <a:pPr algn="ctr"/>
              <a:r>
                <a:rPr lang="en-GB" sz="1600" i="1" dirty="0" err="1" smtClean="0"/>
                <a:t>Tellus</a:t>
              </a:r>
              <a:r>
                <a:rPr lang="en-GB" sz="1600" i="1" dirty="0" smtClean="0"/>
                <a:t> </a:t>
              </a:r>
              <a:r>
                <a:rPr lang="en-GB" sz="1600" i="1" dirty="0"/>
                <a:t> </a:t>
              </a:r>
              <a:r>
                <a:rPr lang="en-GB" sz="1600" i="1" dirty="0" smtClean="0"/>
                <a:t>FDEM &amp;  TDEM Data</a:t>
              </a:r>
              <a:endParaRPr lang="en-GB" sz="1600" i="1" dirty="0"/>
            </a:p>
          </p:txBody>
        </p:sp>
      </p:grpSp>
      <p:sp>
        <p:nvSpPr>
          <p:cNvPr id="26" name="Right Arrow 25"/>
          <p:cNvSpPr/>
          <p:nvPr/>
        </p:nvSpPr>
        <p:spPr>
          <a:xfrm rot="9780000" flipH="1">
            <a:off x="4384194" y="1575841"/>
            <a:ext cx="396044" cy="29641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" r="1648"/>
          <a:stretch/>
        </p:blipFill>
        <p:spPr bwMode="auto">
          <a:xfrm>
            <a:off x="-36512" y="627534"/>
            <a:ext cx="5528441" cy="38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621" y="-29249"/>
            <a:ext cx="6004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Tellus</a:t>
            </a:r>
            <a:r>
              <a:rPr lang="en-I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 Airborne EM systems</a:t>
            </a:r>
            <a:endParaRPr lang="en-I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0787" y="1537504"/>
            <a:ext cx="42217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b="1" u="sng" dirty="0" smtClean="0"/>
              <a:t>Frequency-Domain AEM:</a:t>
            </a:r>
          </a:p>
          <a:p>
            <a:r>
              <a:rPr lang="en-IE" sz="1600" dirty="0" smtClean="0"/>
              <a:t>Instrument: JAC Airborne System - AEM05</a:t>
            </a:r>
          </a:p>
          <a:p>
            <a:r>
              <a:rPr lang="en-IE" sz="1600" dirty="0" smtClean="0"/>
              <a:t>Aircraft: De Havilland DHC-6 twin Otter (C-GSGF)</a:t>
            </a:r>
          </a:p>
          <a:p>
            <a:r>
              <a:rPr lang="en-IE" sz="1600" dirty="0" smtClean="0"/>
              <a:t>Flight Line spacing: 200m</a:t>
            </a:r>
          </a:p>
          <a:p>
            <a:r>
              <a:rPr lang="en-IE" sz="1600" smtClean="0"/>
              <a:t>Tie </a:t>
            </a:r>
            <a:r>
              <a:rPr lang="en-IE" sz="1600" dirty="0" smtClean="0"/>
              <a:t>Line spacing: 2000m</a:t>
            </a:r>
          </a:p>
          <a:p>
            <a:r>
              <a:rPr lang="en-IE" sz="1600" dirty="0" smtClean="0"/>
              <a:t>Nominal Flight height: 59m (in rural areas)</a:t>
            </a:r>
          </a:p>
          <a:p>
            <a:r>
              <a:rPr lang="en-IE" sz="1600" dirty="0"/>
              <a:t> </a:t>
            </a:r>
            <a:r>
              <a:rPr lang="en-IE" sz="1600" dirty="0" smtClean="0"/>
              <a:t>                                     240m (in urban areas) </a:t>
            </a:r>
            <a:endParaRPr lang="en-IE" sz="1600" dirty="0"/>
          </a:p>
          <a:p>
            <a:r>
              <a:rPr lang="en-IE" sz="1600" b="1" u="sng" dirty="0" smtClean="0"/>
              <a:t>Time-Domain AEM:</a:t>
            </a:r>
          </a:p>
          <a:p>
            <a:r>
              <a:rPr lang="en-IE" sz="1600" dirty="0" smtClean="0"/>
              <a:t>Instrument: TEM-GENESIS System</a:t>
            </a:r>
          </a:p>
          <a:p>
            <a:r>
              <a:rPr lang="en-IE" sz="1600" dirty="0" smtClean="0"/>
              <a:t>Aircraft: Cessna 208B (VH-ZKG and VH-ZKB)</a:t>
            </a:r>
          </a:p>
          <a:p>
            <a:r>
              <a:rPr lang="en-IE" sz="1600" dirty="0" smtClean="0"/>
              <a:t>Flight Line spacing: 200m</a:t>
            </a:r>
          </a:p>
          <a:p>
            <a:r>
              <a:rPr lang="en-IE" sz="1600" dirty="0" smtClean="0"/>
              <a:t>Tie </a:t>
            </a:r>
            <a:r>
              <a:rPr lang="en-IE" sz="1600" dirty="0"/>
              <a:t>L</a:t>
            </a:r>
            <a:r>
              <a:rPr lang="en-IE" sz="1600" dirty="0" smtClean="0"/>
              <a:t>ine spacing: 2000m</a:t>
            </a:r>
          </a:p>
          <a:p>
            <a:r>
              <a:rPr lang="en-IE" sz="1600" dirty="0"/>
              <a:t>Nominal Flight </a:t>
            </a:r>
            <a:r>
              <a:rPr lang="en-IE" sz="1600" dirty="0" smtClean="0"/>
              <a:t>height: 90m </a:t>
            </a:r>
            <a:r>
              <a:rPr lang="en-IE" sz="1600" dirty="0"/>
              <a:t>(in rural areas)</a:t>
            </a:r>
          </a:p>
          <a:p>
            <a:r>
              <a:rPr lang="en-IE" sz="1600" dirty="0"/>
              <a:t>                                      </a:t>
            </a:r>
            <a:r>
              <a:rPr lang="en-IE" sz="1600" dirty="0" smtClean="0"/>
              <a:t>240m </a:t>
            </a:r>
            <a:r>
              <a:rPr lang="en-IE" sz="1600" dirty="0"/>
              <a:t>(in urban areas) </a:t>
            </a:r>
          </a:p>
          <a:p>
            <a:endParaRPr lang="en-IE" sz="1600" dirty="0"/>
          </a:p>
          <a:p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24736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4269" b="3678"/>
          <a:stretch/>
        </p:blipFill>
        <p:spPr>
          <a:xfrm>
            <a:off x="2051720" y="489334"/>
            <a:ext cx="3388563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5455" r="909" b="4185"/>
          <a:stretch/>
        </p:blipFill>
        <p:spPr>
          <a:xfrm>
            <a:off x="5569332" y="496374"/>
            <a:ext cx="3448314" cy="19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4270" b="3508"/>
          <a:stretch/>
        </p:blipFill>
        <p:spPr>
          <a:xfrm>
            <a:off x="2051720" y="2619126"/>
            <a:ext cx="3385979" cy="198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4609" b="3509"/>
          <a:stretch/>
        </p:blipFill>
        <p:spPr>
          <a:xfrm>
            <a:off x="5606872" y="2653504"/>
            <a:ext cx="3413036" cy="198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2102" y="-20538"/>
            <a:ext cx="3250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Visualisation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212" y="759982"/>
            <a:ext cx="1351460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Scatter Plots</a:t>
            </a:r>
            <a:endParaRPr lang="en-GB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142568" y="3284984"/>
            <a:ext cx="192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Interpolation Plots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13233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2663</TotalTime>
  <Words>1283</Words>
  <Application>Microsoft Office PowerPoint</Application>
  <PresentationFormat>On-screen Show (16:9)</PresentationFormat>
  <Paragraphs>216</Paragraphs>
  <Slides>22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Pre-Processing</vt:lpstr>
      <vt:lpstr>PowerPoint Presentation</vt:lpstr>
      <vt:lpstr>PowerPoint Presentation</vt:lpstr>
      <vt:lpstr>Data Inversion – Along Flight Lines </vt:lpstr>
      <vt:lpstr>Bayesian MCMC – Synthetic Data</vt:lpstr>
      <vt:lpstr>Bayesian MCMC – Synthetic Data</vt:lpstr>
      <vt:lpstr>Summary/Conclusions</vt:lpstr>
      <vt:lpstr>PowerPoint Presentation</vt:lpstr>
      <vt:lpstr>References</vt:lpstr>
      <vt:lpstr>PCA Denoising Analysis:  </vt:lpstr>
      <vt:lpstr>PCA Denoising Analysis  </vt:lpstr>
      <vt:lpstr>“Deterministic”  inversion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duygu</dc:creator>
  <cp:lastModifiedBy>vrath</cp:lastModifiedBy>
  <cp:revision>245</cp:revision>
  <dcterms:created xsi:type="dcterms:W3CDTF">2017-03-30T10:22:46Z</dcterms:created>
  <dcterms:modified xsi:type="dcterms:W3CDTF">2017-05-17T09:29:48Z</dcterms:modified>
</cp:coreProperties>
</file>